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8" r:id="rId1"/>
  </p:sldMasterIdLst>
  <p:notesMasterIdLst>
    <p:notesMasterId r:id="rId12"/>
  </p:notesMasterIdLst>
  <p:sldIdLst>
    <p:sldId id="273" r:id="rId2"/>
    <p:sldId id="271" r:id="rId3"/>
    <p:sldId id="260" r:id="rId4"/>
    <p:sldId id="261" r:id="rId5"/>
    <p:sldId id="264" r:id="rId6"/>
    <p:sldId id="265" r:id="rId7"/>
    <p:sldId id="268" r:id="rId8"/>
    <p:sldId id="266" r:id="rId9"/>
    <p:sldId id="272" r:id="rId10"/>
    <p:sldId id="25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clrMru>
    <a:srgbClr val="0000FF"/>
    <a:srgbClr val="000066"/>
    <a:srgbClr val="D9056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842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ADA1F96-97AB-408D-B1CB-93177C73F4E0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4778376-CD52-43A1-92D8-4A7A8179C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8E7083-8334-4A66-8A11-4764BB2CA2D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1ppt.com/tubiao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05550" y="2724150"/>
            <a:ext cx="2686050" cy="704850"/>
          </a:xfrm>
          <a:extLst>
            <a:ext uri="{AF507438-7753-43E0-B8FC-AC1667EBCBE1}"/>
          </a:extLst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05550" y="3657600"/>
            <a:ext cx="2686050" cy="485775"/>
          </a:xfrm>
          <a:extLst>
            <a:ext uri="{AF507438-7753-43E0-B8FC-AC1667EBCBE1}"/>
          </a:extLst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53175" y="438150"/>
            <a:ext cx="2076450" cy="5581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3825" y="438150"/>
            <a:ext cx="6076950" cy="5581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/>
          <p:nvPr userDrawn="1"/>
        </p:nvSpPr>
        <p:spPr bwMode="auto">
          <a:xfrm>
            <a:off x="0" y="-14288"/>
            <a:ext cx="9144000" cy="871538"/>
          </a:xfrm>
          <a:prstGeom prst="rect">
            <a:avLst/>
          </a:prstGeom>
          <a:blipFill dpi="0" rotWithShape="1">
            <a:blip r:embed="rId2" cstate="screen">
              <a:extLst/>
            </a:blip>
            <a:srcRect/>
            <a:tile tx="-2457450" ty="0" sx="59000" sy="59000" flip="x" algn="r"/>
          </a:blipFill>
          <a:ln w="0">
            <a:noFill/>
          </a:ln>
          <a:scene3d>
            <a:camera prst="perspective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b="1">
              <a:solidFill>
                <a:prstClr val="white"/>
              </a:solidFill>
            </a:endParaRPr>
          </a:p>
        </p:txBody>
      </p:sp>
      <p:sp>
        <p:nvSpPr>
          <p:cNvPr id="3" name="矩形 1"/>
          <p:cNvSpPr/>
          <p:nvPr userDrawn="1"/>
        </p:nvSpPr>
        <p:spPr>
          <a:xfrm>
            <a:off x="-7938" y="6042025"/>
            <a:ext cx="9188451" cy="815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b="1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1113" y="792163"/>
            <a:ext cx="9191626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314700" y="6345238"/>
            <a:ext cx="5829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11" descr="png素材 (276)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3175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7"/>
          <p:cNvSpPr/>
          <p:nvPr userDrawn="1"/>
        </p:nvSpPr>
        <p:spPr bwMode="auto">
          <a:xfrm>
            <a:off x="4716016" y="332656"/>
            <a:ext cx="442012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b="1" spc="3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『HOMEPPT』—</a:t>
            </a:r>
            <a:r>
              <a:rPr lang="zh-CN" altLang="en-US" b="1" spc="3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 </a:t>
            </a:r>
            <a:r>
              <a:rPr lang="en-US" altLang="zh-CN" dirty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WWW.HOMEPPT.COM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3348038" y="6346825"/>
            <a:ext cx="5356225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>
              <a:defRPr/>
            </a:pPr>
            <a:r>
              <a:rPr lang="en-US" altLang="zh-CN" sz="1400" b="1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HOMEPPT HTTP://WWW.HOMEPPT.COM</a:t>
            </a:r>
            <a:endParaRPr lang="zh-CN" altLang="en-US" sz="1400" b="1" smtClean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" name="Freeform 2670"/>
          <p:cNvSpPr>
            <a:spLocks noEditPoints="1"/>
          </p:cNvSpPr>
          <p:nvPr userDrawn="1"/>
        </p:nvSpPr>
        <p:spPr bwMode="auto">
          <a:xfrm>
            <a:off x="2786063" y="6273800"/>
            <a:ext cx="403225" cy="406400"/>
          </a:xfrm>
          <a:custGeom>
            <a:avLst/>
            <a:gdLst>
              <a:gd name="T0" fmla="*/ 2147483647 w 300"/>
              <a:gd name="T1" fmla="*/ 2147483647 h 302"/>
              <a:gd name="T2" fmla="*/ 2147483647 w 300"/>
              <a:gd name="T3" fmla="*/ 2147483647 h 302"/>
              <a:gd name="T4" fmla="*/ 2147483647 w 300"/>
              <a:gd name="T5" fmla="*/ 2147483647 h 302"/>
              <a:gd name="T6" fmla="*/ 2147483647 w 300"/>
              <a:gd name="T7" fmla="*/ 2147483647 h 302"/>
              <a:gd name="T8" fmla="*/ 2147483647 w 300"/>
              <a:gd name="T9" fmla="*/ 2147483647 h 302"/>
              <a:gd name="T10" fmla="*/ 2147483647 w 300"/>
              <a:gd name="T11" fmla="*/ 2147483647 h 302"/>
              <a:gd name="T12" fmla="*/ 0 w 300"/>
              <a:gd name="T13" fmla="*/ 2147483647 h 302"/>
              <a:gd name="T14" fmla="*/ 0 w 300"/>
              <a:gd name="T15" fmla="*/ 2147483647 h 302"/>
              <a:gd name="T16" fmla="*/ 2147483647 w 300"/>
              <a:gd name="T17" fmla="*/ 2147483647 h 302"/>
              <a:gd name="T18" fmla="*/ 2147483647 w 300"/>
              <a:gd name="T19" fmla="*/ 2147483647 h 302"/>
              <a:gd name="T20" fmla="*/ 2147483647 w 300"/>
              <a:gd name="T21" fmla="*/ 2147483647 h 302"/>
              <a:gd name="T22" fmla="*/ 2147483647 w 300"/>
              <a:gd name="T23" fmla="*/ 2147483647 h 302"/>
              <a:gd name="T24" fmla="*/ 2147483647 w 300"/>
              <a:gd name="T25" fmla="*/ 0 h 302"/>
              <a:gd name="T26" fmla="*/ 2147483647 w 300"/>
              <a:gd name="T27" fmla="*/ 2147483647 h 302"/>
              <a:gd name="T28" fmla="*/ 2147483647 w 300"/>
              <a:gd name="T29" fmla="*/ 2147483647 h 302"/>
              <a:gd name="T30" fmla="*/ 2147483647 w 300"/>
              <a:gd name="T31" fmla="*/ 2147483647 h 302"/>
              <a:gd name="T32" fmla="*/ 2147483647 w 300"/>
              <a:gd name="T33" fmla="*/ 2147483647 h 302"/>
              <a:gd name="T34" fmla="*/ 2147483647 w 300"/>
              <a:gd name="T35" fmla="*/ 2147483647 h 302"/>
              <a:gd name="T36" fmla="*/ 2147483647 w 300"/>
              <a:gd name="T37" fmla="*/ 2147483647 h 302"/>
              <a:gd name="T38" fmla="*/ 2147483647 w 300"/>
              <a:gd name="T39" fmla="*/ 2147483647 h 302"/>
              <a:gd name="T40" fmla="*/ 2147483647 w 300"/>
              <a:gd name="T41" fmla="*/ 2147483647 h 302"/>
              <a:gd name="T42" fmla="*/ 2147483647 w 300"/>
              <a:gd name="T43" fmla="*/ 2147483647 h 302"/>
              <a:gd name="T44" fmla="*/ 2147483647 w 300"/>
              <a:gd name="T45" fmla="*/ 2147483647 h 302"/>
              <a:gd name="T46" fmla="*/ 2147483647 w 300"/>
              <a:gd name="T47" fmla="*/ 2147483647 h 302"/>
              <a:gd name="T48" fmla="*/ 2147483647 w 300"/>
              <a:gd name="T49" fmla="*/ 2147483647 h 302"/>
              <a:gd name="T50" fmla="*/ 2147483647 w 300"/>
              <a:gd name="T51" fmla="*/ 2147483647 h 302"/>
              <a:gd name="T52" fmla="*/ 2147483647 w 300"/>
              <a:gd name="T53" fmla="*/ 2147483647 h 302"/>
              <a:gd name="T54" fmla="*/ 2147483647 w 300"/>
              <a:gd name="T55" fmla="*/ 2147483647 h 302"/>
              <a:gd name="T56" fmla="*/ 2147483647 w 300"/>
              <a:gd name="T57" fmla="*/ 2147483647 h 302"/>
              <a:gd name="T58" fmla="*/ 2147483647 w 300"/>
              <a:gd name="T59" fmla="*/ 2147483647 h 302"/>
              <a:gd name="T60" fmla="*/ 2147483647 w 300"/>
              <a:gd name="T61" fmla="*/ 2147483647 h 302"/>
              <a:gd name="T62" fmla="*/ 2147483647 w 300"/>
              <a:gd name="T63" fmla="*/ 2147483647 h 302"/>
              <a:gd name="T64" fmla="*/ 2147483647 w 300"/>
              <a:gd name="T65" fmla="*/ 2147483647 h 302"/>
              <a:gd name="T66" fmla="*/ 2147483647 w 300"/>
              <a:gd name="T67" fmla="*/ 2147483647 h 302"/>
              <a:gd name="T68" fmla="*/ 2147483647 w 300"/>
              <a:gd name="T69" fmla="*/ 2147483647 h 302"/>
              <a:gd name="T70" fmla="*/ 2147483647 w 300"/>
              <a:gd name="T71" fmla="*/ 2147483647 h 302"/>
              <a:gd name="T72" fmla="*/ 2147483647 w 300"/>
              <a:gd name="T73" fmla="*/ 2147483647 h 302"/>
              <a:gd name="T74" fmla="*/ 2147483647 w 300"/>
              <a:gd name="T75" fmla="*/ 2147483647 h 302"/>
              <a:gd name="T76" fmla="*/ 2147483647 w 300"/>
              <a:gd name="T77" fmla="*/ 2147483647 h 302"/>
              <a:gd name="T78" fmla="*/ 2147483647 w 300"/>
              <a:gd name="T79" fmla="*/ 2147483647 h 302"/>
              <a:gd name="T80" fmla="*/ 2147483647 w 300"/>
              <a:gd name="T81" fmla="*/ 2147483647 h 302"/>
              <a:gd name="T82" fmla="*/ 2147483647 w 300"/>
              <a:gd name="T83" fmla="*/ 2147483647 h 302"/>
              <a:gd name="T84" fmla="*/ 2147483647 w 300"/>
              <a:gd name="T85" fmla="*/ 2147483647 h 302"/>
              <a:gd name="T86" fmla="*/ 2147483647 w 300"/>
              <a:gd name="T87" fmla="*/ 2147483647 h 302"/>
              <a:gd name="T88" fmla="*/ 2147483647 w 300"/>
              <a:gd name="T89" fmla="*/ 2147483647 h 302"/>
              <a:gd name="T90" fmla="*/ 2147483647 w 300"/>
              <a:gd name="T91" fmla="*/ 2147483647 h 302"/>
              <a:gd name="T92" fmla="*/ 2147483647 w 300"/>
              <a:gd name="T93" fmla="*/ 2147483647 h 302"/>
              <a:gd name="T94" fmla="*/ 2147483647 w 300"/>
              <a:gd name="T95" fmla="*/ 2147483647 h 302"/>
              <a:gd name="T96" fmla="*/ 2147483647 w 300"/>
              <a:gd name="T97" fmla="*/ 2147483647 h 302"/>
              <a:gd name="T98" fmla="*/ 2147483647 w 300"/>
              <a:gd name="T99" fmla="*/ 2147483647 h 302"/>
              <a:gd name="T100" fmla="*/ 2147483647 w 300"/>
              <a:gd name="T101" fmla="*/ 2147483647 h 302"/>
              <a:gd name="T102" fmla="*/ 2147483647 w 300"/>
              <a:gd name="T103" fmla="*/ 2147483647 h 302"/>
              <a:gd name="T104" fmla="*/ 2147483647 w 300"/>
              <a:gd name="T105" fmla="*/ 2147483647 h 302"/>
              <a:gd name="T106" fmla="*/ 2147483647 w 300"/>
              <a:gd name="T107" fmla="*/ 2147483647 h 302"/>
              <a:gd name="T108" fmla="*/ 2147483647 w 300"/>
              <a:gd name="T109" fmla="*/ 2147483647 h 302"/>
              <a:gd name="T110" fmla="*/ 2147483647 w 300"/>
              <a:gd name="T111" fmla="*/ 2147483647 h 302"/>
              <a:gd name="T112" fmla="*/ 2147483647 w 300"/>
              <a:gd name="T113" fmla="*/ 2147483647 h 302"/>
              <a:gd name="T114" fmla="*/ 2147483647 w 300"/>
              <a:gd name="T115" fmla="*/ 2147483647 h 302"/>
              <a:gd name="T116" fmla="*/ 2147483647 w 300"/>
              <a:gd name="T117" fmla="*/ 2147483647 h 302"/>
              <a:gd name="T118" fmla="*/ 2147483647 w 300"/>
              <a:gd name="T119" fmla="*/ 2147483647 h 302"/>
              <a:gd name="T120" fmla="*/ 2147483647 w 300"/>
              <a:gd name="T121" fmla="*/ 2147483647 h 30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0"/>
              <a:gd name="T184" fmla="*/ 0 h 302"/>
              <a:gd name="T185" fmla="*/ 300 w 300"/>
              <a:gd name="T186" fmla="*/ 302 h 30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0" h="302">
                <a:moveTo>
                  <a:pt x="140" y="278"/>
                </a:moveTo>
                <a:lnTo>
                  <a:pt x="140" y="278"/>
                </a:lnTo>
                <a:lnTo>
                  <a:pt x="128" y="288"/>
                </a:lnTo>
                <a:lnTo>
                  <a:pt x="114" y="296"/>
                </a:lnTo>
                <a:lnTo>
                  <a:pt x="98" y="300"/>
                </a:lnTo>
                <a:lnTo>
                  <a:pt x="82" y="302"/>
                </a:lnTo>
                <a:lnTo>
                  <a:pt x="30" y="302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2"/>
                </a:lnTo>
                <a:lnTo>
                  <a:pt x="0" y="218"/>
                </a:lnTo>
                <a:lnTo>
                  <a:pt x="0" y="202"/>
                </a:lnTo>
                <a:lnTo>
                  <a:pt x="6" y="188"/>
                </a:lnTo>
                <a:lnTo>
                  <a:pt x="14" y="174"/>
                </a:lnTo>
                <a:lnTo>
                  <a:pt x="24" y="160"/>
                </a:lnTo>
                <a:lnTo>
                  <a:pt x="160" y="24"/>
                </a:lnTo>
                <a:lnTo>
                  <a:pt x="172" y="14"/>
                </a:lnTo>
                <a:lnTo>
                  <a:pt x="186" y="6"/>
                </a:lnTo>
                <a:lnTo>
                  <a:pt x="202" y="2"/>
                </a:lnTo>
                <a:lnTo>
                  <a:pt x="218" y="0"/>
                </a:lnTo>
                <a:lnTo>
                  <a:pt x="234" y="2"/>
                </a:lnTo>
                <a:lnTo>
                  <a:pt x="250" y="6"/>
                </a:lnTo>
                <a:lnTo>
                  <a:pt x="264" y="14"/>
                </a:lnTo>
                <a:lnTo>
                  <a:pt x="276" y="24"/>
                </a:lnTo>
                <a:lnTo>
                  <a:pt x="288" y="38"/>
                </a:lnTo>
                <a:lnTo>
                  <a:pt x="294" y="52"/>
                </a:lnTo>
                <a:lnTo>
                  <a:pt x="300" y="66"/>
                </a:lnTo>
                <a:lnTo>
                  <a:pt x="300" y="84"/>
                </a:lnTo>
                <a:lnTo>
                  <a:pt x="300" y="100"/>
                </a:lnTo>
                <a:lnTo>
                  <a:pt x="294" y="116"/>
                </a:lnTo>
                <a:lnTo>
                  <a:pt x="288" y="130"/>
                </a:lnTo>
                <a:lnTo>
                  <a:pt x="276" y="142"/>
                </a:lnTo>
                <a:lnTo>
                  <a:pt x="140" y="278"/>
                </a:lnTo>
                <a:close/>
                <a:moveTo>
                  <a:pt x="42" y="186"/>
                </a:moveTo>
                <a:lnTo>
                  <a:pt x="42" y="186"/>
                </a:lnTo>
                <a:lnTo>
                  <a:pt x="36" y="194"/>
                </a:lnTo>
                <a:lnTo>
                  <a:pt x="32" y="202"/>
                </a:lnTo>
                <a:lnTo>
                  <a:pt x="30" y="210"/>
                </a:lnTo>
                <a:lnTo>
                  <a:pt x="30" y="218"/>
                </a:lnTo>
                <a:lnTo>
                  <a:pt x="30" y="228"/>
                </a:lnTo>
                <a:lnTo>
                  <a:pt x="38" y="226"/>
                </a:lnTo>
                <a:lnTo>
                  <a:pt x="44" y="228"/>
                </a:lnTo>
                <a:lnTo>
                  <a:pt x="52" y="230"/>
                </a:lnTo>
                <a:lnTo>
                  <a:pt x="58" y="232"/>
                </a:lnTo>
                <a:lnTo>
                  <a:pt x="64" y="238"/>
                </a:lnTo>
                <a:lnTo>
                  <a:pt x="68" y="244"/>
                </a:lnTo>
                <a:lnTo>
                  <a:pt x="72" y="250"/>
                </a:lnTo>
                <a:lnTo>
                  <a:pt x="74" y="256"/>
                </a:lnTo>
                <a:lnTo>
                  <a:pt x="74" y="264"/>
                </a:lnTo>
                <a:lnTo>
                  <a:pt x="74" y="272"/>
                </a:lnTo>
                <a:lnTo>
                  <a:pt x="82" y="272"/>
                </a:lnTo>
                <a:lnTo>
                  <a:pt x="92" y="270"/>
                </a:lnTo>
                <a:lnTo>
                  <a:pt x="100" y="268"/>
                </a:lnTo>
                <a:lnTo>
                  <a:pt x="108" y="266"/>
                </a:lnTo>
                <a:lnTo>
                  <a:pt x="116" y="260"/>
                </a:lnTo>
                <a:lnTo>
                  <a:pt x="120" y="252"/>
                </a:lnTo>
                <a:lnTo>
                  <a:pt x="124" y="244"/>
                </a:lnTo>
                <a:lnTo>
                  <a:pt x="126" y="236"/>
                </a:lnTo>
                <a:lnTo>
                  <a:pt x="128" y="226"/>
                </a:lnTo>
                <a:lnTo>
                  <a:pt x="126" y="216"/>
                </a:lnTo>
                <a:lnTo>
                  <a:pt x="124" y="206"/>
                </a:lnTo>
                <a:lnTo>
                  <a:pt x="118" y="198"/>
                </a:lnTo>
                <a:lnTo>
                  <a:pt x="112" y="190"/>
                </a:lnTo>
                <a:lnTo>
                  <a:pt x="104" y="182"/>
                </a:lnTo>
                <a:lnTo>
                  <a:pt x="94" y="178"/>
                </a:lnTo>
                <a:lnTo>
                  <a:pt x="86" y="174"/>
                </a:lnTo>
                <a:lnTo>
                  <a:pt x="74" y="174"/>
                </a:lnTo>
                <a:lnTo>
                  <a:pt x="66" y="174"/>
                </a:lnTo>
                <a:lnTo>
                  <a:pt x="58" y="176"/>
                </a:lnTo>
                <a:lnTo>
                  <a:pt x="50" y="180"/>
                </a:lnTo>
                <a:lnTo>
                  <a:pt x="42" y="186"/>
                </a:lnTo>
                <a:close/>
                <a:moveTo>
                  <a:pt x="158" y="218"/>
                </a:moveTo>
                <a:lnTo>
                  <a:pt x="256" y="120"/>
                </a:lnTo>
                <a:lnTo>
                  <a:pt x="262" y="112"/>
                </a:lnTo>
                <a:lnTo>
                  <a:pt x="266" y="104"/>
                </a:lnTo>
                <a:lnTo>
                  <a:pt x="270" y="94"/>
                </a:lnTo>
                <a:lnTo>
                  <a:pt x="270" y="84"/>
                </a:lnTo>
                <a:lnTo>
                  <a:pt x="270" y="72"/>
                </a:lnTo>
                <a:lnTo>
                  <a:pt x="266" y="64"/>
                </a:lnTo>
                <a:lnTo>
                  <a:pt x="262" y="54"/>
                </a:lnTo>
                <a:lnTo>
                  <a:pt x="256" y="46"/>
                </a:lnTo>
                <a:lnTo>
                  <a:pt x="248" y="40"/>
                </a:lnTo>
                <a:lnTo>
                  <a:pt x="238" y="34"/>
                </a:lnTo>
                <a:lnTo>
                  <a:pt x="228" y="32"/>
                </a:lnTo>
                <a:lnTo>
                  <a:pt x="218" y="30"/>
                </a:lnTo>
                <a:lnTo>
                  <a:pt x="208" y="32"/>
                </a:lnTo>
                <a:lnTo>
                  <a:pt x="198" y="34"/>
                </a:lnTo>
                <a:lnTo>
                  <a:pt x="188" y="40"/>
                </a:lnTo>
                <a:lnTo>
                  <a:pt x="180" y="46"/>
                </a:lnTo>
                <a:lnTo>
                  <a:pt x="82" y="144"/>
                </a:lnTo>
                <a:lnTo>
                  <a:pt x="96" y="146"/>
                </a:lnTo>
                <a:lnTo>
                  <a:pt x="110" y="152"/>
                </a:lnTo>
                <a:lnTo>
                  <a:pt x="122" y="158"/>
                </a:lnTo>
                <a:lnTo>
                  <a:pt x="134" y="168"/>
                </a:lnTo>
                <a:lnTo>
                  <a:pt x="142" y="180"/>
                </a:lnTo>
                <a:lnTo>
                  <a:pt x="150" y="192"/>
                </a:lnTo>
                <a:lnTo>
                  <a:pt x="154" y="204"/>
                </a:lnTo>
                <a:lnTo>
                  <a:pt x="158" y="218"/>
                </a:lnTo>
                <a:close/>
              </a:path>
            </a:pathLst>
          </a:custGeom>
          <a:gradFill rotWithShape="1">
            <a:gsLst>
              <a:gs pos="0">
                <a:srgbClr val="FF6600"/>
              </a:gs>
              <a:gs pos="100000">
                <a:srgbClr val="FF33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矩形 10"/>
          <p:cNvSpPr/>
          <p:nvPr userDrawn="1"/>
        </p:nvSpPr>
        <p:spPr bwMode="auto">
          <a:xfrm>
            <a:off x="2771800" y="8253536"/>
            <a:ext cx="4032448" cy="36004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en-US" altLang="zh-CN" sz="1400" b="1" dirty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</a:rPr>
              <a:t>HOMEPPT</a:t>
            </a:r>
            <a:r>
              <a:rPr lang="zh-CN" altLang="en-US" sz="1400" b="1" dirty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</a:rPr>
              <a:t>模板网</a:t>
            </a:r>
            <a:endParaRPr lang="en-US" altLang="zh-CN" sz="1400" b="1" dirty="0">
              <a:solidFill>
                <a:prstClr val="white"/>
              </a:solidFill>
              <a:latin typeface="华文细黑" pitchFamily="2" charset="-122"/>
              <a:ea typeface="华文细黑" pitchFamily="2" charset="-122"/>
            </a:endParaRPr>
          </a:p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en-US" altLang="zh-CN" sz="1400" b="1" dirty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  <a:hlinkClick r:id="rId6"/>
              </a:rPr>
              <a:t>WWW.HOMEPPT.COM/tubiao/</a:t>
            </a:r>
            <a:r>
              <a:rPr lang="en-US" altLang="zh-CN" sz="1400" b="1" dirty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</a:rPr>
              <a:t>  </a:t>
            </a:r>
            <a:endParaRPr lang="zh-CN" altLang="en-US" sz="1400" b="1" dirty="0">
              <a:solidFill>
                <a:prstClr val="white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550" y="1752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5350" y="1752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3825" y="438150"/>
            <a:ext cx="8305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526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2" r:id="rId12"/>
    <p:sldLayoutId id="2147484103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fincenter@fincenter.kz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005263"/>
            <a:ext cx="3744912" cy="792162"/>
          </a:xfrm>
        </p:spPr>
        <p:txBody>
          <a:bodyPr/>
          <a:lstStyle/>
          <a:p>
            <a:pPr eaLnBrk="1" hangingPunct="1"/>
            <a:r>
              <a:rPr lang="ru-RU" sz="2400" b="1" dirty="0" err="1" smtClean="0">
                <a:solidFill>
                  <a:srgbClr val="FFC000"/>
                </a:solidFill>
              </a:rPr>
              <a:t>Мансап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бөлімі</a:t>
            </a:r>
            <a:endParaRPr lang="en-US" dirty="0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8313" y="404813"/>
            <a:ext cx="8451850" cy="1152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kk-KZ" sz="4000" b="1" smtClean="0">
                <a:solidFill>
                  <a:srgbClr val="0000FF"/>
                </a:solidFill>
              </a:rPr>
              <a:t>Білім беру грантын міндетті өтеу</a:t>
            </a:r>
            <a:endParaRPr lang="ru-RU" sz="4000" b="1" smtClean="0">
              <a:solidFill>
                <a:srgbClr val="0000FF"/>
              </a:solidFill>
            </a:endParaRPr>
          </a:p>
        </p:txBody>
      </p:sp>
      <p:sp>
        <p:nvSpPr>
          <p:cNvPr id="5124" name="Rectangle 4"/>
          <p:cNvSpPr txBox="1">
            <a:spLocks noChangeArrowheads="1"/>
          </p:cNvSpPr>
          <p:nvPr/>
        </p:nvSpPr>
        <p:spPr bwMode="auto">
          <a:xfrm>
            <a:off x="3548063" y="5732463"/>
            <a:ext cx="56165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400" b="1" dirty="0">
                <a:solidFill>
                  <a:srgbClr val="000066"/>
                </a:solidFill>
                <a:latin typeface="Microsoft Sans Serif" pitchFamily="34" charset="0"/>
              </a:rPr>
              <a:t>№1 </a:t>
            </a:r>
            <a:r>
              <a:rPr lang="ru-RU" sz="2400" b="1" dirty="0" err="1">
                <a:solidFill>
                  <a:srgbClr val="000066"/>
                </a:solidFill>
                <a:latin typeface="Microsoft Sans Serif" pitchFamily="34" charset="0"/>
              </a:rPr>
              <a:t>оқу </a:t>
            </a:r>
            <a:r>
              <a:rPr lang="ru-RU" sz="2400" b="1" dirty="0">
                <a:solidFill>
                  <a:srgbClr val="000066"/>
                </a:solidFill>
                <a:latin typeface="Microsoft Sans Serif" pitchFamily="34" charset="0"/>
              </a:rPr>
              <a:t>корпусы, </a:t>
            </a:r>
            <a:r>
              <a:rPr lang="ru-RU" sz="2400" b="1" dirty="0" smtClean="0">
                <a:solidFill>
                  <a:srgbClr val="000066"/>
                </a:solidFill>
                <a:latin typeface="Microsoft Sans Serif" pitchFamily="34" charset="0"/>
              </a:rPr>
              <a:t>113 </a:t>
            </a:r>
            <a:r>
              <a:rPr lang="ru-RU" sz="2400" b="1" dirty="0" err="1">
                <a:solidFill>
                  <a:srgbClr val="000066"/>
                </a:solidFill>
                <a:latin typeface="Microsoft Sans Serif" pitchFamily="34" charset="0"/>
              </a:rPr>
              <a:t>каб</a:t>
            </a:r>
            <a:r>
              <a:rPr lang="ru-RU" sz="2400" b="1" dirty="0">
                <a:solidFill>
                  <a:srgbClr val="000066"/>
                </a:solidFill>
                <a:latin typeface="Microsoft Sans Serif" pitchFamily="34" charset="0"/>
              </a:rPr>
              <a:t>.</a:t>
            </a:r>
          </a:p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rgbClr val="000066"/>
                </a:solidFill>
                <a:latin typeface="Microsoft Sans Serif" pitchFamily="34" charset="0"/>
              </a:rPr>
              <a:t>@</a:t>
            </a:r>
            <a:r>
              <a:rPr lang="en-US" sz="2400" b="1" dirty="0" err="1">
                <a:solidFill>
                  <a:srgbClr val="000066"/>
                </a:solidFill>
                <a:latin typeface="Microsoft Sans Serif" pitchFamily="34" charset="0"/>
              </a:rPr>
              <a:t>buketov</a:t>
            </a:r>
            <a:r>
              <a:rPr lang="ru-RU" sz="2400" b="1" dirty="0">
                <a:solidFill>
                  <a:srgbClr val="000066"/>
                </a:solidFill>
                <a:latin typeface="Microsoft Sans Serif" pitchFamily="34" charset="0"/>
              </a:rPr>
              <a:t>_</a:t>
            </a:r>
            <a:r>
              <a:rPr lang="en-US" sz="2400" b="1" dirty="0">
                <a:solidFill>
                  <a:srgbClr val="000066"/>
                </a:solidFill>
                <a:latin typeface="Microsoft Sans Serif" pitchFamily="34" charset="0"/>
              </a:rPr>
              <a:t>work</a:t>
            </a:r>
          </a:p>
          <a:p>
            <a:pPr algn="ctr">
              <a:spcBef>
                <a:spcPct val="20000"/>
              </a:spcBef>
            </a:pPr>
            <a:endParaRPr lang="en-US" sz="2000" dirty="0">
              <a:solidFill>
                <a:schemeClr val="bg1"/>
              </a:solidFill>
              <a:latin typeface="Microsoft Sans Serif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07950" y="476250"/>
            <a:ext cx="5543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kk-KZ" sz="2800" b="1" dirty="0" smtClean="0">
                <a:solidFill>
                  <a:srgbClr val="FFC000"/>
                </a:solidFill>
                <a:latin typeface="Microsoft Sans Serif" pitchFamily="34" charset="0"/>
                <a:ea typeface="Gulim" pitchFamily="34" charset="-127"/>
              </a:rPr>
              <a:t>БІЗДІҢ БАЙЛАНЫС</a:t>
            </a:r>
            <a:endParaRPr lang="ru-RU" sz="2800" b="1" dirty="0">
              <a:solidFill>
                <a:srgbClr val="FFC000"/>
              </a:solidFill>
              <a:latin typeface="Microsoft Sans Serif" pitchFamily="34" charset="0"/>
              <a:ea typeface="Gulim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175" y="1952625"/>
            <a:ext cx="8707438" cy="34624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8 (7212) 31 22 99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	</a:t>
            </a:r>
            <a:b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</a:br>
            <a:r>
              <a:rPr lang="en-US" sz="2400" b="1" dirty="0">
                <a:solidFill>
                  <a:srgbClr val="00B0F0"/>
                </a:solidFill>
                <a:latin typeface="+mn-lt"/>
                <a:cs typeface="+mn-cs"/>
              </a:rPr>
              <a:t>   </a:t>
            </a:r>
            <a:r>
              <a:rPr lang="en-US" sz="2400" b="1" dirty="0">
                <a:solidFill>
                  <a:srgbClr val="00B0F0"/>
                </a:solidFill>
                <a:latin typeface="+mn-lt"/>
                <a:cs typeface="+mn-cs"/>
                <a:hlinkClick r:id="rId2"/>
              </a:rPr>
              <a:t>     </a:t>
            </a:r>
            <a:r>
              <a:rPr lang="en-US" sz="2400" b="1" dirty="0">
                <a:solidFill>
                  <a:srgbClr val="00B0F0"/>
                </a:solidFill>
                <a:latin typeface="+mn-lt"/>
                <a:cs typeface="+mn-cs"/>
              </a:rPr>
              <a:t>     </a:t>
            </a:r>
            <a:r>
              <a:rPr lang="ru-RU" sz="2400" b="1" dirty="0">
                <a:solidFill>
                  <a:srgbClr val="00B0F0"/>
                </a:solidFill>
                <a:latin typeface="+mn-lt"/>
                <a:cs typeface="+mn-cs"/>
              </a:rPr>
              <a:t>		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B0F0"/>
                </a:solidFill>
                <a:latin typeface="+mn-lt"/>
                <a:cs typeface="+mn-cs"/>
              </a:rPr>
              <a:t>	</a:t>
            </a:r>
            <a:r>
              <a:rPr lang="en-US" sz="2400" b="1" dirty="0">
                <a:solidFill>
                  <a:srgbClr val="000066"/>
                </a:solidFill>
                <a:latin typeface="+mn-lt"/>
                <a:cs typeface="+mn-cs"/>
              </a:rPr>
              <a:t>ckit_ksu@mail.ru</a:t>
            </a:r>
            <a:endParaRPr lang="ru-RU" sz="2400" b="1" dirty="0">
              <a:solidFill>
                <a:srgbClr val="000066"/>
              </a:solidFill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+mn-lt"/>
                <a:cs typeface="+mn-cs"/>
              </a:rPr>
              <a:t>   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  	</a:t>
            </a:r>
            <a:r>
              <a:rPr lang="en-US" sz="2400" b="1" dirty="0" err="1">
                <a:solidFill>
                  <a:srgbClr val="000066"/>
                </a:solidFill>
                <a:latin typeface="+mn-lt"/>
                <a:cs typeface="+mn-cs"/>
              </a:rPr>
              <a:t>buketov</a:t>
            </a:r>
            <a:r>
              <a:rPr lang="ru-RU" sz="2400" b="1" dirty="0">
                <a:solidFill>
                  <a:srgbClr val="000066"/>
                </a:solidFill>
                <a:latin typeface="+mn-lt"/>
                <a:cs typeface="+mn-cs"/>
              </a:rPr>
              <a:t>_</a:t>
            </a:r>
            <a:r>
              <a:rPr lang="en-US" sz="2400" b="1" dirty="0">
                <a:solidFill>
                  <a:srgbClr val="000066"/>
                </a:solidFill>
                <a:latin typeface="+mn-lt"/>
                <a:cs typeface="+mn-cs"/>
              </a:rPr>
              <a:t>work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solidFill>
                  <a:srgbClr val="000066"/>
                </a:solidFill>
                <a:latin typeface="+mn-lt"/>
                <a:cs typeface="+mn-cs"/>
              </a:rPr>
              <a:t>    </a:t>
            </a:r>
            <a:r>
              <a:rPr lang="en-US" sz="2400" b="1" dirty="0" smtClean="0">
                <a:solidFill>
                  <a:srgbClr val="000066"/>
                </a:solidFill>
                <a:latin typeface="+mn-lt"/>
                <a:cs typeface="+mn-cs"/>
              </a:rPr>
              <a:t>https://buketov.edu.kz/ru/page/ckt</a:t>
            </a:r>
            <a:r>
              <a:rPr lang="kk-KZ" sz="2400" b="1" dirty="0" smtClean="0">
                <a:solidFill>
                  <a:srgbClr val="000066"/>
                </a:solidFill>
                <a:latin typeface="+mn-lt"/>
                <a:cs typeface="+mn-cs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  <a:cs typeface="+mn-cs"/>
              </a:rPr>
              <a:t>(</a:t>
            </a:r>
            <a:r>
              <a:rPr lang="ru-RU" sz="2400" b="1" dirty="0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Мансап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 </a:t>
            </a:r>
            <a:r>
              <a:rPr lang="kk-KZ" sz="24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бөлімі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  <a:cs typeface="+mn-cs"/>
              </a:rPr>
              <a:t>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Book Antiqua" pitchFamily="18" charset="0"/>
              <a:cs typeface="+mn-cs"/>
            </a:endParaRPr>
          </a:p>
        </p:txBody>
      </p:sp>
      <p:pic>
        <p:nvPicPr>
          <p:cNvPr id="1638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748088"/>
            <a:ext cx="6048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850" y="31162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900" y="2044700"/>
            <a:ext cx="5683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88582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C000"/>
                </a:solidFill>
              </a:rPr>
              <a:t>НОРМАТИВТІК ҚҰЖАТТАР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289" y="1643050"/>
            <a:ext cx="810580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0066"/>
                </a:solidFill>
                <a:latin typeface="+mn-lt"/>
              </a:rPr>
              <a:t>«</a:t>
            </a:r>
            <a:r>
              <a:rPr lang="ru-RU" sz="2400" b="1" dirty="0" err="1">
                <a:solidFill>
                  <a:srgbClr val="000066"/>
                </a:solidFill>
                <a:latin typeface="+mn-lt"/>
              </a:rPr>
              <a:t>Білім</a:t>
            </a:r>
            <a:r>
              <a:rPr lang="ru-RU" sz="2400" b="1" dirty="0">
                <a:solidFill>
                  <a:srgbClr val="000066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+mn-lt"/>
              </a:rPr>
              <a:t>туралы</a:t>
            </a:r>
            <a:r>
              <a:rPr lang="ru-RU" sz="2400" b="1" dirty="0">
                <a:solidFill>
                  <a:srgbClr val="000066"/>
                </a:solidFill>
                <a:latin typeface="+mn-lt"/>
              </a:rPr>
              <a:t>» </a:t>
            </a:r>
            <a:r>
              <a:rPr lang="ru-RU" sz="2400" b="1" dirty="0" err="1">
                <a:solidFill>
                  <a:srgbClr val="000066"/>
                </a:solidFill>
                <a:latin typeface="+mn-lt"/>
              </a:rPr>
              <a:t>Қазақстан Республикасының Заңы </a:t>
            </a:r>
            <a:r>
              <a:rPr lang="ru-RU" sz="2400" b="1" dirty="0">
                <a:solidFill>
                  <a:srgbClr val="0000FF"/>
                </a:solidFill>
                <a:latin typeface="+mn-lt"/>
              </a:rPr>
              <a:t>(47-бап) </a:t>
            </a:r>
          </a:p>
          <a:p>
            <a:pPr>
              <a:defRPr/>
            </a:pPr>
            <a:endParaRPr lang="ru-RU" sz="2400" b="1" dirty="0">
              <a:latin typeface="+mn-lt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400" b="1" dirty="0" err="1" smtClean="0">
                <a:solidFill>
                  <a:srgbClr val="000066"/>
                </a:solidFill>
                <a:latin typeface="+mj-lt"/>
              </a:rPr>
              <a:t>Маманды</a:t>
            </a:r>
            <a:r>
              <a:rPr lang="ru-RU" sz="2400" b="1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+mj-lt"/>
              </a:rPr>
              <a:t>жұмысқа жіберу</a:t>
            </a:r>
            <a:r>
              <a:rPr lang="ru-RU" sz="2400" b="1" dirty="0">
                <a:solidFill>
                  <a:srgbClr val="000066"/>
                </a:solidFill>
                <a:latin typeface="+mj-lt"/>
              </a:rPr>
              <a:t>, </a:t>
            </a:r>
            <a:r>
              <a:rPr lang="ru-RU" sz="2400" b="1" dirty="0" err="1">
                <a:solidFill>
                  <a:srgbClr val="000066"/>
                </a:solidFill>
                <a:latin typeface="+mj-lt"/>
              </a:rPr>
              <a:t>өз бетімен</a:t>
            </a:r>
            <a:r>
              <a:rPr lang="ru-RU" sz="24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+mj-lt"/>
              </a:rPr>
              <a:t>жұмысқа орналасу</a:t>
            </a:r>
            <a:r>
              <a:rPr lang="ru-RU" sz="24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+mj-lt"/>
              </a:rPr>
              <a:t>құқығын </a:t>
            </a:r>
            <a:r>
              <a:rPr lang="ru-RU" sz="2400" b="1" dirty="0">
                <a:solidFill>
                  <a:srgbClr val="000066"/>
                </a:solidFill>
                <a:latin typeface="+mj-lt"/>
              </a:rPr>
              <a:t>беру, </a:t>
            </a:r>
            <a:r>
              <a:rPr lang="ru-RU" sz="2400" b="1" dirty="0" err="1">
                <a:solidFill>
                  <a:srgbClr val="000066"/>
                </a:solidFill>
                <a:latin typeface="+mj-lt"/>
              </a:rPr>
              <a:t>мемлекеттік</a:t>
            </a:r>
            <a:r>
              <a:rPr lang="ru-RU" sz="24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+mj-lt"/>
              </a:rPr>
              <a:t>білім</a:t>
            </a:r>
            <a:r>
              <a:rPr lang="ru-RU" sz="2400" b="1" dirty="0">
                <a:solidFill>
                  <a:srgbClr val="000066"/>
                </a:solidFill>
                <a:latin typeface="+mj-lt"/>
              </a:rPr>
              <a:t> беру </a:t>
            </a:r>
            <a:r>
              <a:rPr lang="ru-RU" sz="2400" b="1" dirty="0" err="1">
                <a:solidFill>
                  <a:srgbClr val="000066"/>
                </a:solidFill>
                <a:latin typeface="+mj-lt"/>
              </a:rPr>
              <a:t>тапсырысы</a:t>
            </a:r>
            <a:r>
              <a:rPr lang="ru-RU" sz="24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+mj-lt"/>
              </a:rPr>
              <a:t>негізінде</a:t>
            </a:r>
            <a:r>
              <a:rPr lang="ru-RU" sz="24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+mj-lt"/>
              </a:rPr>
              <a:t>білім</a:t>
            </a:r>
            <a:r>
              <a:rPr lang="ru-RU" sz="24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+mj-lt"/>
              </a:rPr>
              <a:t>алған азаматтарды</a:t>
            </a:r>
            <a:r>
              <a:rPr lang="ru-RU" sz="24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+mj-lt"/>
              </a:rPr>
              <a:t>жұмысын өтеу жөніндегі міндетінен</a:t>
            </a:r>
            <a:r>
              <a:rPr lang="ru-RU" sz="24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+mj-lt"/>
              </a:rPr>
              <a:t>босату</a:t>
            </a:r>
            <a:r>
              <a:rPr lang="ru-RU" sz="24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+mj-lt"/>
              </a:rPr>
              <a:t>немесе</a:t>
            </a:r>
            <a:r>
              <a:rPr lang="ru-RU" sz="24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+mj-lt"/>
              </a:rPr>
              <a:t>олардың міндетін</a:t>
            </a:r>
            <a:r>
              <a:rPr lang="ru-RU" sz="24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+mj-lt"/>
              </a:rPr>
              <a:t>тоқтату </a:t>
            </a:r>
            <a:r>
              <a:rPr lang="ru-RU" sz="2400" b="1" dirty="0" err="1" smtClean="0">
                <a:solidFill>
                  <a:srgbClr val="000066"/>
                </a:solidFill>
                <a:latin typeface="+mj-lt"/>
              </a:rPr>
              <a:t>қағидалары  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(</a:t>
            </a:r>
            <a:r>
              <a:rPr lang="ru-RU" sz="2400" b="1" dirty="0" err="1" smtClean="0">
                <a:solidFill>
                  <a:srgbClr val="0000FF"/>
                </a:solidFill>
                <a:latin typeface="+mj-lt"/>
              </a:rPr>
              <a:t>Қазақстан </a:t>
            </a:r>
            <a:r>
              <a:rPr lang="ru-RU" sz="2400" b="1" dirty="0" err="1">
                <a:solidFill>
                  <a:srgbClr val="0000FF"/>
                </a:solidFill>
                <a:latin typeface="+mj-lt"/>
              </a:rPr>
              <a:t>Республикасы</a:t>
            </a:r>
            <a:r>
              <a:rPr lang="ru-RU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+mj-lt"/>
              </a:rPr>
              <a:t>Үкіметінің </a:t>
            </a:r>
            <a:r>
              <a:rPr lang="ru-RU" sz="2400" b="1" dirty="0">
                <a:solidFill>
                  <a:srgbClr val="0000FF"/>
                </a:solidFill>
                <a:latin typeface="+mj-lt"/>
              </a:rPr>
              <a:t>2012 </a:t>
            </a:r>
            <a:r>
              <a:rPr lang="ru-RU" sz="2400" b="1" dirty="0" err="1">
                <a:solidFill>
                  <a:srgbClr val="0000FF"/>
                </a:solidFill>
                <a:latin typeface="+mj-lt"/>
              </a:rPr>
              <a:t>жылғы </a:t>
            </a:r>
            <a:r>
              <a:rPr lang="ru-RU" sz="2400" b="1" dirty="0">
                <a:solidFill>
                  <a:srgbClr val="0000FF"/>
                </a:solidFill>
                <a:latin typeface="+mj-lt"/>
              </a:rPr>
              <a:t>30 </a:t>
            </a:r>
            <a:r>
              <a:rPr lang="ru-RU" sz="2400" b="1" dirty="0" err="1">
                <a:solidFill>
                  <a:srgbClr val="0000FF"/>
                </a:solidFill>
                <a:latin typeface="+mj-lt"/>
              </a:rPr>
              <a:t>наурыздағы </a:t>
            </a:r>
            <a:r>
              <a:rPr lang="ru-RU" sz="2400" b="1" dirty="0">
                <a:solidFill>
                  <a:srgbClr val="0000FF"/>
                </a:solidFill>
                <a:latin typeface="+mj-lt"/>
              </a:rPr>
              <a:t>№ 390 </a:t>
            </a:r>
            <a:r>
              <a:rPr lang="ru-RU" sz="2400" b="1" dirty="0" err="1">
                <a:solidFill>
                  <a:srgbClr val="0000FF"/>
                </a:solidFill>
                <a:latin typeface="+mj-lt"/>
              </a:rPr>
              <a:t>қаулысымен </a:t>
            </a:r>
            <a:r>
              <a:rPr lang="ru-RU" sz="2400" b="1" dirty="0" err="1" smtClean="0">
                <a:solidFill>
                  <a:srgbClr val="0000FF"/>
                </a:solidFill>
                <a:latin typeface="+mj-lt"/>
              </a:rPr>
              <a:t>бекітілген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)</a:t>
            </a:r>
            <a:endParaRPr lang="ru-RU" sz="2400" b="1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1042988" y="1500174"/>
            <a:ext cx="70437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C00000"/>
                </a:solidFill>
                <a:latin typeface="Microsoft Sans Serif" pitchFamily="34" charset="0"/>
                <a:ea typeface="Gulim" pitchFamily="34" charset="-127"/>
              </a:rPr>
              <a:t>МАГИСТРАТУРАДА  </a:t>
            </a:r>
            <a:r>
              <a:rPr lang="ru-RU" sz="2800" b="1" dirty="0" smtClean="0">
                <a:solidFill>
                  <a:srgbClr val="C00000"/>
                </a:solidFill>
                <a:latin typeface="Microsoft Sans Serif" pitchFamily="34" charset="0"/>
                <a:ea typeface="Gulim" pitchFamily="34" charset="-127"/>
              </a:rPr>
              <a:t>ОҚЫҒАНДАР</a:t>
            </a:r>
            <a:endParaRPr lang="ru-RU" sz="2800" b="1" dirty="0">
              <a:solidFill>
                <a:srgbClr val="C00000"/>
              </a:solidFill>
              <a:latin typeface="Microsoft Sans Serif" pitchFamily="34" charset="0"/>
              <a:ea typeface="Gulim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476250"/>
            <a:ext cx="815574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FC000"/>
                </a:solidFill>
                <a:latin typeface="+mj-lt"/>
                <a:cs typeface="Times New Roman" pitchFamily="18" charset="0"/>
              </a:rPr>
              <a:t>ҚАНДАЙ  ЖЕРДЕ  ЖҰМЫСТЫ </a:t>
            </a:r>
            <a:r>
              <a:rPr lang="ru-RU" sz="2600" b="1" dirty="0">
                <a:solidFill>
                  <a:srgbClr val="FFC000"/>
                </a:solidFill>
                <a:latin typeface="+mj-lt"/>
                <a:cs typeface="Times New Roman" pitchFamily="18" charset="0"/>
              </a:rPr>
              <a:t>ӨТЕУ </a:t>
            </a:r>
            <a:r>
              <a:rPr lang="ru-RU" sz="2600" b="1" dirty="0" smtClean="0">
                <a:solidFill>
                  <a:srgbClr val="FFC000"/>
                </a:solidFill>
                <a:latin typeface="+mj-lt"/>
                <a:cs typeface="Times New Roman" pitchFamily="18" charset="0"/>
              </a:rPr>
              <a:t>КЕРЕК?</a:t>
            </a:r>
            <a:endParaRPr lang="ru-RU" sz="2600" b="1" dirty="0">
              <a:solidFill>
                <a:srgbClr val="FFC000"/>
              </a:solidFill>
              <a:latin typeface="+mj-lt"/>
              <a:cs typeface="+mn-cs"/>
            </a:endParaRPr>
          </a:p>
        </p:txBody>
      </p:sp>
      <p:sp>
        <p:nvSpPr>
          <p:cNvPr id="19464" name="TextBox 13"/>
          <p:cNvSpPr txBox="1">
            <a:spLocks noChangeArrowheads="1"/>
          </p:cNvSpPr>
          <p:nvPr/>
        </p:nvSpPr>
        <p:spPr bwMode="auto">
          <a:xfrm>
            <a:off x="684213" y="4573588"/>
            <a:ext cx="3430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БІЛІМ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БЕРІ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ұйымдарында</a:t>
            </a:r>
            <a:endParaRPr lang="ru-RU" sz="2400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Стрелка вправо с вырезом 6"/>
          <p:cNvSpPr/>
          <p:nvPr/>
        </p:nvSpPr>
        <p:spPr bwMode="auto">
          <a:xfrm rot="5400000">
            <a:off x="1785916" y="3929067"/>
            <a:ext cx="857258" cy="285752"/>
          </a:xfrm>
          <a:prstGeom prst="notch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0" name="Стрелка вправо с вырезом 9"/>
          <p:cNvSpPr/>
          <p:nvPr/>
        </p:nvSpPr>
        <p:spPr bwMode="auto">
          <a:xfrm rot="5400000">
            <a:off x="6322231" y="3893347"/>
            <a:ext cx="928694" cy="285752"/>
          </a:xfrm>
          <a:prstGeom prst="notch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19700" y="4573588"/>
            <a:ext cx="31686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кез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келген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бейіндегі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ұйымдарда</a:t>
            </a:r>
            <a:endParaRPr lang="ru-RU" sz="2400" b="1" dirty="0" smtClean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749300" y="2643182"/>
            <a:ext cx="2959100" cy="928694"/>
          </a:xfrm>
          <a:custGeom>
            <a:avLst/>
            <a:gdLst>
              <a:gd name="connsiteX0" fmla="*/ 0 w 2365306"/>
              <a:gd name="connsiteY0" fmla="*/ 95991 h 959909"/>
              <a:gd name="connsiteX1" fmla="*/ 95991 w 2365306"/>
              <a:gd name="connsiteY1" fmla="*/ 0 h 959909"/>
              <a:gd name="connsiteX2" fmla="*/ 2269315 w 2365306"/>
              <a:gd name="connsiteY2" fmla="*/ 0 h 959909"/>
              <a:gd name="connsiteX3" fmla="*/ 2365306 w 2365306"/>
              <a:gd name="connsiteY3" fmla="*/ 95991 h 959909"/>
              <a:gd name="connsiteX4" fmla="*/ 2365306 w 2365306"/>
              <a:gd name="connsiteY4" fmla="*/ 863918 h 959909"/>
              <a:gd name="connsiteX5" fmla="*/ 2269315 w 2365306"/>
              <a:gd name="connsiteY5" fmla="*/ 959909 h 959909"/>
              <a:gd name="connsiteX6" fmla="*/ 95991 w 2365306"/>
              <a:gd name="connsiteY6" fmla="*/ 959909 h 959909"/>
              <a:gd name="connsiteX7" fmla="*/ 0 w 2365306"/>
              <a:gd name="connsiteY7" fmla="*/ 863918 h 959909"/>
              <a:gd name="connsiteX8" fmla="*/ 0 w 2365306"/>
              <a:gd name="connsiteY8" fmla="*/ 95991 h 95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5306" h="959909">
                <a:moveTo>
                  <a:pt x="0" y="95991"/>
                </a:moveTo>
                <a:cubicBezTo>
                  <a:pt x="0" y="42977"/>
                  <a:pt x="42977" y="0"/>
                  <a:pt x="95991" y="0"/>
                </a:cubicBezTo>
                <a:lnTo>
                  <a:pt x="2269315" y="0"/>
                </a:lnTo>
                <a:cubicBezTo>
                  <a:pt x="2322329" y="0"/>
                  <a:pt x="2365306" y="42977"/>
                  <a:pt x="2365306" y="95991"/>
                </a:cubicBezTo>
                <a:lnTo>
                  <a:pt x="2365306" y="863918"/>
                </a:lnTo>
                <a:cubicBezTo>
                  <a:pt x="2365306" y="916932"/>
                  <a:pt x="2322329" y="959909"/>
                  <a:pt x="2269315" y="959909"/>
                </a:cubicBezTo>
                <a:lnTo>
                  <a:pt x="95991" y="959909"/>
                </a:lnTo>
                <a:cubicBezTo>
                  <a:pt x="42977" y="959909"/>
                  <a:pt x="0" y="916932"/>
                  <a:pt x="0" y="863918"/>
                </a:cubicBezTo>
                <a:lnTo>
                  <a:pt x="0" y="9599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9545" tIns="39545" rIns="39545" bIns="39545" spcCol="1270" anchor="ctr"/>
          <a:lstStyle/>
          <a:p>
            <a:pPr algn="ctr" defTabSz="8001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000066"/>
                </a:solidFill>
                <a:latin typeface="+mj-lt"/>
              </a:rPr>
              <a:t>п</a:t>
            </a:r>
            <a:r>
              <a:rPr lang="ru-RU" sz="2400" b="1" dirty="0" err="1" smtClean="0">
                <a:solidFill>
                  <a:srgbClr val="000066"/>
                </a:solidFill>
                <a:latin typeface="+mj-lt"/>
              </a:rPr>
              <a:t>едагогикалық мамандықтар</a:t>
            </a:r>
            <a:endParaRPr lang="ru-RU" sz="2400" b="1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5219700" y="2643181"/>
            <a:ext cx="2867025" cy="857257"/>
          </a:xfrm>
          <a:custGeom>
            <a:avLst/>
            <a:gdLst>
              <a:gd name="connsiteX0" fmla="*/ 0 w 2365306"/>
              <a:gd name="connsiteY0" fmla="*/ 95991 h 959909"/>
              <a:gd name="connsiteX1" fmla="*/ 95991 w 2365306"/>
              <a:gd name="connsiteY1" fmla="*/ 0 h 959909"/>
              <a:gd name="connsiteX2" fmla="*/ 2269315 w 2365306"/>
              <a:gd name="connsiteY2" fmla="*/ 0 h 959909"/>
              <a:gd name="connsiteX3" fmla="*/ 2365306 w 2365306"/>
              <a:gd name="connsiteY3" fmla="*/ 95991 h 959909"/>
              <a:gd name="connsiteX4" fmla="*/ 2365306 w 2365306"/>
              <a:gd name="connsiteY4" fmla="*/ 863918 h 959909"/>
              <a:gd name="connsiteX5" fmla="*/ 2269315 w 2365306"/>
              <a:gd name="connsiteY5" fmla="*/ 959909 h 959909"/>
              <a:gd name="connsiteX6" fmla="*/ 95991 w 2365306"/>
              <a:gd name="connsiteY6" fmla="*/ 959909 h 959909"/>
              <a:gd name="connsiteX7" fmla="*/ 0 w 2365306"/>
              <a:gd name="connsiteY7" fmla="*/ 863918 h 959909"/>
              <a:gd name="connsiteX8" fmla="*/ 0 w 2365306"/>
              <a:gd name="connsiteY8" fmla="*/ 95991 h 95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5306" h="959909">
                <a:moveTo>
                  <a:pt x="0" y="95991"/>
                </a:moveTo>
                <a:cubicBezTo>
                  <a:pt x="0" y="42977"/>
                  <a:pt x="42977" y="0"/>
                  <a:pt x="95991" y="0"/>
                </a:cubicBezTo>
                <a:lnTo>
                  <a:pt x="2269315" y="0"/>
                </a:lnTo>
                <a:cubicBezTo>
                  <a:pt x="2322329" y="0"/>
                  <a:pt x="2365306" y="42977"/>
                  <a:pt x="2365306" y="95991"/>
                </a:cubicBezTo>
                <a:lnTo>
                  <a:pt x="2365306" y="863918"/>
                </a:lnTo>
                <a:cubicBezTo>
                  <a:pt x="2365306" y="916932"/>
                  <a:pt x="2322329" y="959909"/>
                  <a:pt x="2269315" y="959909"/>
                </a:cubicBezTo>
                <a:lnTo>
                  <a:pt x="95991" y="959909"/>
                </a:lnTo>
                <a:cubicBezTo>
                  <a:pt x="42977" y="959909"/>
                  <a:pt x="0" y="916932"/>
                  <a:pt x="0" y="863918"/>
                </a:cubicBezTo>
                <a:lnTo>
                  <a:pt x="0" y="9599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9545" tIns="39545" rIns="39545" bIns="39545" spcCol="1270" anchor="ctr"/>
          <a:lstStyle/>
          <a:p>
            <a:pPr algn="ctr" defTabSz="8001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000066"/>
                </a:solidFill>
                <a:latin typeface="+mj-lt"/>
              </a:rPr>
              <a:t>б</a:t>
            </a:r>
            <a:r>
              <a:rPr lang="ru-RU" sz="2400" b="1" dirty="0" err="1" smtClean="0">
                <a:solidFill>
                  <a:srgbClr val="000066"/>
                </a:solidFill>
                <a:latin typeface="+mj-lt"/>
              </a:rPr>
              <a:t>асқа мамандықтар</a:t>
            </a:r>
            <a:endParaRPr lang="ru-RU" sz="2400" b="1" dirty="0">
              <a:solidFill>
                <a:srgbClr val="000066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313" y="1428737"/>
            <a:ext cx="8280400" cy="95410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icrosoft Sans Serif" pitchFamily="34" charset="0"/>
                <a:ea typeface="Gulim" pitchFamily="34" charset="-127"/>
              </a:rPr>
              <a:t>(</a:t>
            </a:r>
            <a:r>
              <a:rPr lang="en-US" sz="2800" b="1" dirty="0" smtClean="0">
                <a:solidFill>
                  <a:srgbClr val="C00000"/>
                </a:solidFill>
                <a:latin typeface="Microsoft Sans Serif" pitchFamily="34" charset="0"/>
                <a:ea typeface="Gulim" pitchFamily="34" charset="-127"/>
              </a:rPr>
              <a:t>PhD)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ea typeface="Gulim" pitchFamily="34" charset="-127"/>
              </a:rPr>
              <a:t> ДОКТОРАНТУРАСЫНДА</a:t>
            </a:r>
            <a:endParaRPr lang="ru-RU" sz="2800" b="1" dirty="0" smtClean="0">
              <a:solidFill>
                <a:srgbClr val="C00000"/>
              </a:solidFill>
              <a:latin typeface="Microsoft Sans Serif" pitchFamily="34" charset="0"/>
              <a:ea typeface="Gulim" pitchFamily="34" charset="-127"/>
            </a:endParaRPr>
          </a:p>
          <a:p>
            <a:pPr algn="ctr" eaLnBrk="0" hangingPunct="0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ea typeface="Gulim" pitchFamily="34" charset="-127"/>
              </a:rPr>
              <a:t>ОҚЫҒАНДАР</a:t>
            </a:r>
            <a:endParaRPr lang="ru-RU" sz="2800" b="1" dirty="0">
              <a:solidFill>
                <a:srgbClr val="C00000"/>
              </a:solidFill>
              <a:latin typeface="Microsoft Sans Serif" pitchFamily="34" charset="0"/>
              <a:ea typeface="Gulim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415925"/>
            <a:ext cx="771530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FFC000"/>
                </a:solidFill>
                <a:latin typeface="+mj-lt"/>
                <a:cs typeface="Times New Roman" pitchFamily="18" charset="0"/>
              </a:rPr>
              <a:t>ҚАНДАЙ  ЖЕРДЕ  ЖҰМЫСТЫ ӨТЕУ КЕРЕК?</a:t>
            </a:r>
            <a:endParaRPr lang="ru-RU" sz="26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0492" name="TextBox 13"/>
          <p:cNvSpPr txBox="1">
            <a:spLocks noChangeArrowheads="1"/>
          </p:cNvSpPr>
          <p:nvPr/>
        </p:nvSpPr>
        <p:spPr bwMode="auto">
          <a:xfrm>
            <a:off x="454024" y="4286256"/>
            <a:ext cx="38322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жоғары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және жоғары оқу орнынан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кейінгі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білім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беру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ұйымдарында</a:t>
            </a:r>
            <a:endParaRPr lang="ru-RU" sz="2400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493" name="TextBox 14"/>
          <p:cNvSpPr txBox="1">
            <a:spLocks noChangeArrowheads="1"/>
          </p:cNvSpPr>
          <p:nvPr/>
        </p:nvSpPr>
        <p:spPr bwMode="auto">
          <a:xfrm>
            <a:off x="5108575" y="4286256"/>
            <a:ext cx="345757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2500" b="1" dirty="0" err="1" smtClean="0">
                <a:solidFill>
                  <a:srgbClr val="002060"/>
                </a:solidFill>
                <a:latin typeface="+mj-lt"/>
              </a:rPr>
              <a:t>ғылыми</a:t>
            </a:r>
            <a:r>
              <a:rPr lang="ru-RU" sz="25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ru-RU" sz="2500" b="1" dirty="0" err="1" smtClean="0">
                <a:solidFill>
                  <a:srgbClr val="002060"/>
                </a:solidFill>
                <a:latin typeface="+mj-lt"/>
              </a:rPr>
              <a:t>ұйымдарда</a:t>
            </a:r>
            <a:endParaRPr lang="ru-RU" sz="25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Стрелка вправо с вырезом 10"/>
          <p:cNvSpPr/>
          <p:nvPr/>
        </p:nvSpPr>
        <p:spPr bwMode="auto">
          <a:xfrm rot="6718118">
            <a:off x="2275276" y="3113745"/>
            <a:ext cx="1398659" cy="304622"/>
          </a:xfrm>
          <a:prstGeom prst="notch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2" name="Стрелка вправо с вырезом 11"/>
          <p:cNvSpPr/>
          <p:nvPr/>
        </p:nvSpPr>
        <p:spPr bwMode="auto">
          <a:xfrm rot="4324561">
            <a:off x="5619752" y="3109564"/>
            <a:ext cx="1352021" cy="304460"/>
          </a:xfrm>
          <a:prstGeom prst="notch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0000FF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8509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FFC000"/>
                </a:solidFill>
                <a:cs typeface="Times New Roman" pitchFamily="18" charset="0"/>
              </a:rPr>
              <a:t>ЖАС МАМАНДАРДЫ БӨЛУ ТӘРТІБІ</a:t>
            </a:r>
            <a:endParaRPr lang="ru-RU" sz="2800" b="1" dirty="0" smtClean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70412"/>
          </a:xfrm>
        </p:spPr>
        <p:txBody>
          <a:bodyPr rtlCol="0">
            <a:noAutofit/>
          </a:bodyPr>
          <a:lstStyle/>
          <a:p>
            <a:pPr eaLnBrk="1" hangingPunct="1">
              <a:spcAft>
                <a:spcPts val="0"/>
              </a:spcAft>
              <a:defRPr/>
            </a:pPr>
            <a:endParaRPr lang="ru-RU" sz="1000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 marL="514350" indent="-514350" algn="just" eaLnBrk="1" hangingPunct="1">
              <a:spcAft>
                <a:spcPts val="600"/>
              </a:spcAft>
              <a:buClr>
                <a:srgbClr val="002060"/>
              </a:buClr>
              <a:buFont typeface="+mj-lt"/>
              <a:buAutoNum type="arabicPeriod"/>
              <a:defRPr/>
            </a:pPr>
            <a:r>
              <a:rPr lang="ru-RU" sz="25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Жоғарғы оқу орынының түлектерін жұмысқа дербес</a:t>
            </a:r>
            <a:r>
              <a:rPr lang="ru-RU" sz="25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5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бөлу үшін  </a:t>
            </a:r>
            <a:r>
              <a:rPr lang="ru-RU" sz="2500" b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бөлу жөніндегі </a:t>
            </a:r>
            <a:r>
              <a:rPr lang="ru-RU" sz="25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Комиссия </a:t>
            </a:r>
            <a:r>
              <a:rPr lang="ru-RU" sz="2500" b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құрылады</a:t>
            </a:r>
            <a:endParaRPr lang="ru-RU" sz="2500" b="1" dirty="0" smtClean="0">
              <a:solidFill>
                <a:srgbClr val="0000FF"/>
              </a:solidFill>
              <a:latin typeface="+mj-lt"/>
              <a:cs typeface="Times New Roman" pitchFamily="18" charset="0"/>
            </a:endParaRPr>
          </a:p>
          <a:p>
            <a:pPr marL="514350" indent="-514350" algn="just" eaLnBrk="1" hangingPunct="1">
              <a:spcAft>
                <a:spcPts val="600"/>
              </a:spcAft>
              <a:buClr>
                <a:srgbClr val="002060"/>
              </a:buClr>
              <a:buFont typeface="+mj-lt"/>
              <a:buAutoNum type="arabicPeriod"/>
              <a:defRPr/>
            </a:pPr>
            <a:r>
              <a:rPr lang="ru-RU" sz="25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Комиссия </a:t>
            </a:r>
            <a:r>
              <a:rPr lang="ru-RU" sz="25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отырысына</a:t>
            </a:r>
            <a:r>
              <a:rPr lang="ru-RU" sz="25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5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дәлелсіз себептермен</a:t>
            </a:r>
            <a:r>
              <a:rPr lang="ru-RU" sz="25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5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келмеген</a:t>
            </a:r>
            <a:r>
              <a:rPr lang="ru-RU" sz="25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5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жас</a:t>
            </a:r>
            <a:r>
              <a:rPr lang="ru-RU" sz="25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5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мамандарды</a:t>
            </a:r>
            <a:r>
              <a:rPr lang="ru-RU" sz="25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500" b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олардың қатысуынсыз бөледі</a:t>
            </a:r>
            <a:r>
              <a:rPr lang="ru-RU" sz="25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marL="514350" indent="-514350" algn="just" eaLnBrk="1" hangingPunct="1">
              <a:spcAft>
                <a:spcPts val="600"/>
              </a:spcAft>
              <a:buClr>
                <a:srgbClr val="002060"/>
              </a:buClr>
              <a:buFont typeface="+mj-lt"/>
              <a:buAutoNum type="arabicPeriod"/>
              <a:defRPr/>
            </a:pPr>
            <a:r>
              <a:rPr lang="ru-RU" sz="25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Бөлу жұмыс берушінің алдағы жұмысқа орналасу</a:t>
            </a:r>
            <a:r>
              <a:rPr lang="ru-RU" sz="25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5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туралы</a:t>
            </a:r>
            <a:r>
              <a:rPr lang="ru-RU" sz="25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сұраныс </a:t>
            </a:r>
            <a:r>
              <a:rPr lang="ru-RU" sz="2500" b="1" dirty="0" smtClean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хаты</a:t>
            </a:r>
            <a:r>
              <a:rPr lang="ru-RU" sz="25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5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негізінде</a:t>
            </a:r>
            <a:r>
              <a:rPr lang="ru-RU" sz="25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5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жүзеге асырылады</a:t>
            </a:r>
            <a:r>
              <a:rPr lang="ru-RU" sz="25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.</a:t>
            </a:r>
            <a:endParaRPr lang="ru-RU" sz="2500" b="1" u="sng" dirty="0">
              <a:solidFill>
                <a:srgbClr val="0070C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865188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FFC000"/>
                </a:solidFill>
                <a:cs typeface="Times New Roman" pitchFamily="18" charset="0"/>
              </a:rPr>
              <a:t>ЖАС МАМАНДАРДЫ БӨЛУ ТӘРТІБІ</a:t>
            </a:r>
            <a:endParaRPr lang="ru-RU" sz="2800" b="1" dirty="0" smtClean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250825" y="1844675"/>
            <a:ext cx="8642350" cy="4868863"/>
          </a:xfrm>
        </p:spPr>
        <p:txBody>
          <a:bodyPr/>
          <a:lstStyle/>
          <a:p>
            <a:pPr marL="457200" indent="-457200" algn="just" eaLnBrk="1" hangingPunct="1">
              <a:spcAft>
                <a:spcPts val="600"/>
              </a:spcAft>
              <a:buClr>
                <a:srgbClr val="002060"/>
              </a:buClr>
              <a:buFont typeface="Calibri" pitchFamily="34" charset="0"/>
              <a:buAutoNum type="arabicPeriod" startAt="4"/>
            </a:pPr>
            <a:r>
              <a:rPr lang="ru-RU" sz="24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Жұмысқа бөлу сәтінде </a:t>
            </a:r>
            <a:r>
              <a:rPr lang="ru-RU" sz="24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бос </a:t>
            </a:r>
            <a:r>
              <a:rPr lang="ru-RU" sz="24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жұмыс орындары</a:t>
            </a:r>
            <a:r>
              <a:rPr lang="ru-RU" sz="24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болмаған жағдайда</a:t>
            </a:r>
            <a:r>
              <a:rPr lang="ru-RU" sz="24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бөлу жөніндегі </a:t>
            </a:r>
            <a:r>
              <a:rPr lang="ru-RU" sz="24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Комиссия, </a:t>
            </a:r>
            <a:r>
              <a:rPr lang="ru-RU" sz="24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жас</a:t>
            </a:r>
            <a:r>
              <a:rPr lang="ru-RU" sz="24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мамандарды</a:t>
            </a:r>
            <a:r>
              <a:rPr lang="ru-RU" sz="24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жұмыссыз ретінде</a:t>
            </a:r>
            <a:r>
              <a:rPr lang="ru-RU" sz="24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тұрғылықты жеріндегі</a:t>
            </a:r>
            <a:r>
              <a:rPr lang="ru-RU" sz="24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халықты жұмыспен қамту орталығына жұмыс іздеп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жүрген адам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ретінде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тіркелуге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жібереді</a:t>
            </a:r>
            <a:r>
              <a:rPr lang="ru-RU" sz="24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marL="457200" indent="-457200" algn="just" eaLnBrk="1" hangingPunct="1">
              <a:spcAft>
                <a:spcPts val="600"/>
              </a:spcAft>
              <a:buClr>
                <a:srgbClr val="002060"/>
              </a:buClr>
              <a:buFont typeface="Calibri" pitchFamily="34" charset="0"/>
              <a:buAutoNum type="arabicPeriod" startAt="4"/>
            </a:pPr>
            <a:r>
              <a:rPr lang="ru-RU" sz="24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Ағымдағы жылы</a:t>
            </a:r>
            <a:r>
              <a:rPr lang="ru-RU" sz="24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оқуын аяқтаған жас</a:t>
            </a:r>
            <a:r>
              <a:rPr lang="ru-RU" sz="24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мамандар</a:t>
            </a:r>
            <a:r>
              <a:rPr lang="ru-RU" sz="24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1 </a:t>
            </a:r>
            <a:r>
              <a:rPr lang="ru-RU" sz="2400" b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қыркүйектен</a:t>
            </a:r>
            <a:r>
              <a:rPr lang="ru-RU" sz="24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кешіктірмей</a:t>
            </a:r>
            <a:r>
              <a:rPr lang="ru-RU" sz="24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жұмыс орнына</a:t>
            </a:r>
            <a:r>
              <a:rPr lang="ru-RU" sz="24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жолдама</a:t>
            </a:r>
            <a:r>
              <a:rPr lang="ru-RU" sz="24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бойынша</a:t>
            </a:r>
            <a:r>
              <a:rPr lang="ru-RU" sz="24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келеді</a:t>
            </a:r>
            <a:r>
              <a:rPr lang="ru-RU" sz="20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 l="13167" r="18999" b="15228"/>
          <a:stretch>
            <a:fillRect/>
          </a:stretch>
        </p:blipFill>
        <p:spPr bwMode="auto">
          <a:xfrm>
            <a:off x="1908175" y="620713"/>
            <a:ext cx="5457825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1628775"/>
            <a:ext cx="8229600" cy="4608513"/>
          </a:xfrm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15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  <a:r>
              <a:rPr lang="ru-RU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Book Antiqua" panose="02040602050305030304" pitchFamily="18" charset="0"/>
              </a:rPr>
            </a:br>
            <a:r>
              <a:rPr lang="ru-RU" i="1" dirty="0" err="1" smtClean="0">
                <a:latin typeface="+mj-lt"/>
                <a:cs typeface="Times New Roman" pitchFamily="18" charset="0"/>
              </a:rPr>
              <a:t>«</a:t>
            </a:r>
            <a:r>
              <a:rPr lang="ru-RU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Жұмысты өтеу жөніндегі міндетті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орындамағаны үшін жас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маман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өзінің оқуына</a:t>
            </a:r>
            <a:r>
              <a:rPr lang="ru-RU" b="1" i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байланысты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бюджет </a:t>
            </a:r>
            <a:r>
              <a:rPr lang="ru-RU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қаражаты есебінен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шыққан шығыстарды білім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беру </a:t>
            </a:r>
            <a:r>
              <a:rPr lang="ru-RU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саласындағы уәкілетті органның 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операторы </a:t>
            </a:r>
            <a:r>
              <a:rPr lang="ru-RU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арқылы бюджетке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өтеуге міндетті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» </a:t>
            </a:r>
            <a:r>
              <a:rPr lang="ru-RU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деп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жазылған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i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Мониторингілеу</a:t>
            </a:r>
            <a:r>
              <a:rPr lang="ru-RU" b="1" i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бағдарламасының </a:t>
            </a:r>
            <a:r>
              <a:rPr lang="ru-RU" b="1" i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операторы «</a:t>
            </a:r>
            <a:r>
              <a:rPr lang="ru-RU" b="1" i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Қаржы орталығы</a:t>
            </a:r>
            <a:r>
              <a:rPr lang="ru-RU" b="1" i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» АҚ </a:t>
            </a:r>
            <a:r>
              <a:rPr lang="ru-RU" b="1" i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болып</a:t>
            </a:r>
            <a:r>
              <a:rPr lang="ru-RU" b="1" i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табылады</a:t>
            </a:r>
            <a:endParaRPr lang="ru-RU" sz="2600" b="1" i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825" y="404813"/>
            <a:ext cx="73453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FFC000"/>
                </a:solidFill>
                <a:latin typeface="+mj-lt"/>
                <a:cs typeface="Times New Roman" pitchFamily="18" charset="0"/>
              </a:rPr>
              <a:t>ҚР «БІЛІМ ТУРАЛЫ» ЗАҢЫНЫҢ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25425" y="414338"/>
            <a:ext cx="8748713" cy="523220"/>
          </a:xfrm>
        </p:spPr>
        <p:txBody>
          <a:bodyPr>
            <a:spAutoFit/>
          </a:bodyPr>
          <a:lstStyle/>
          <a:p>
            <a:pPr eaLnBrk="1" hangingPunct="1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ЖҰМЫСТЫ  ӨТЕУ  МІНДЕТІНЕН  БОСАТУ </a:t>
            </a:r>
            <a:endParaRPr lang="ru-RU" sz="2800" b="1" i="1" dirty="0" smtClean="0">
              <a:solidFill>
                <a:srgbClr val="FFC000"/>
              </a:solidFill>
              <a:ea typeface="Gulim" pitchFamily="34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7488" y="5392738"/>
            <a:ext cx="87852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hangingPunct="0"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Book Antiqua" pitchFamily="18" charset="0"/>
                <a:ea typeface="굴림" pitchFamily="34" charset="-127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a typeface="굴림" pitchFamily="34" charset="-127"/>
                <a:cs typeface="Calibri" pitchFamily="34" charset="0"/>
              </a:rPr>
              <a:t>Оқу бітірген</a:t>
            </a:r>
            <a:r>
              <a:rPr lang="ru-RU" sz="2400" b="1" i="1" dirty="0">
                <a:solidFill>
                  <a:srgbClr val="C00000"/>
                </a:solidFill>
                <a:ea typeface="굴림" pitchFamily="34" charset="-127"/>
                <a:cs typeface="Calibri" pitchFamily="34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a typeface="굴림" pitchFamily="34" charset="-127"/>
                <a:cs typeface="Calibri" pitchFamily="34" charset="0"/>
              </a:rPr>
              <a:t>жылы</a:t>
            </a:r>
            <a:r>
              <a:rPr lang="ru-RU" sz="2400" b="1" i="1" dirty="0">
                <a:solidFill>
                  <a:srgbClr val="C00000"/>
                </a:solidFill>
                <a:ea typeface="굴림" pitchFamily="34" charset="-127"/>
                <a:cs typeface="Calibri" pitchFamily="34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a typeface="굴림" pitchFamily="34" charset="-127"/>
                <a:cs typeface="Calibri" pitchFamily="34" charset="0"/>
              </a:rPr>
              <a:t>Бөлу комиссиясының шешімімен</a:t>
            </a:r>
            <a:r>
              <a:rPr lang="ru-RU" sz="2400" b="1" i="1" dirty="0">
                <a:solidFill>
                  <a:srgbClr val="C00000"/>
                </a:solidFill>
                <a:ea typeface="굴림" pitchFamily="34" charset="-127"/>
                <a:cs typeface="Calibri" pitchFamily="34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a typeface="굴림" pitchFamily="34" charset="-127"/>
                <a:cs typeface="Calibri" pitchFamily="34" charset="0"/>
              </a:rPr>
              <a:t>ғана </a:t>
            </a:r>
            <a:r>
              <a:rPr lang="ru-RU" sz="2400" b="1" i="1" dirty="0" err="1" smtClean="0">
                <a:solidFill>
                  <a:srgbClr val="C00000"/>
                </a:solidFill>
                <a:ea typeface="굴림" pitchFamily="34" charset="-127"/>
                <a:cs typeface="Calibri" pitchFamily="34" charset="0"/>
              </a:rPr>
              <a:t>ұсынылады</a:t>
            </a:r>
            <a:endParaRPr lang="ru-RU" sz="2400" b="1" i="1" dirty="0">
              <a:solidFill>
                <a:srgbClr val="C00000"/>
              </a:solidFill>
              <a:ea typeface="Gulim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713" y="1916113"/>
            <a:ext cx="8135937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000066"/>
                </a:solidFill>
                <a:latin typeface="+mn-lt"/>
              </a:rPr>
              <a:t>I </a:t>
            </a:r>
            <a:r>
              <a:rPr lang="ru-RU" sz="2400" b="1" dirty="0" err="1" smtClean="0">
                <a:solidFill>
                  <a:srgbClr val="000066"/>
                </a:solidFill>
                <a:latin typeface="+mn-lt"/>
              </a:rPr>
              <a:t>немесе</a:t>
            </a:r>
            <a:r>
              <a:rPr lang="ru-RU" sz="2400" b="1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ru-RU" sz="2400" b="1" dirty="0">
                <a:solidFill>
                  <a:srgbClr val="000066"/>
                </a:solidFill>
                <a:latin typeface="+mn-lt"/>
              </a:rPr>
              <a:t>II </a:t>
            </a:r>
            <a:r>
              <a:rPr lang="ru-RU" sz="2400" b="1" dirty="0" err="1" smtClean="0">
                <a:solidFill>
                  <a:srgbClr val="000066"/>
                </a:solidFill>
                <a:latin typeface="+mn-lt"/>
              </a:rPr>
              <a:t>топтағы мүгедектер</a:t>
            </a:r>
            <a:endParaRPr lang="ru-RU" sz="2400" b="1" dirty="0" smtClean="0">
              <a:solidFill>
                <a:srgbClr val="000066"/>
              </a:solidFill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b="1" dirty="0" err="1" smtClean="0">
                <a:solidFill>
                  <a:srgbClr val="000066"/>
                </a:solidFill>
                <a:latin typeface="+mn-lt"/>
              </a:rPr>
              <a:t>жүктілік</a:t>
            </a:r>
            <a:r>
              <a:rPr lang="ru-RU" sz="2400" b="1" dirty="0" smtClean="0">
                <a:solidFill>
                  <a:srgbClr val="000066"/>
                </a:solidFill>
                <a:latin typeface="+mn-lt"/>
              </a:rPr>
              <a:t> </a:t>
            </a:r>
            <a:endParaRPr lang="ru-RU" sz="2400" b="1" dirty="0">
              <a:solidFill>
                <a:srgbClr val="000066"/>
              </a:solidFill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000066"/>
                </a:solidFill>
                <a:latin typeface="+mn-lt"/>
              </a:rPr>
              <a:t>3 </a:t>
            </a:r>
            <a:r>
              <a:rPr lang="ru-RU" sz="2400" b="1" dirty="0" err="1" smtClean="0">
                <a:solidFill>
                  <a:srgbClr val="000066"/>
                </a:solidFill>
                <a:latin typeface="+mn-lt"/>
              </a:rPr>
              <a:t>жасқа толмаған балалары</a:t>
            </a:r>
            <a:r>
              <a:rPr lang="ru-RU" sz="2400" b="1" dirty="0" smtClean="0">
                <a:solidFill>
                  <a:srgbClr val="000066"/>
                </a:solidFill>
                <a:latin typeface="+mn-lt"/>
              </a:rPr>
              <a:t> бар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b="1" dirty="0" err="1" smtClean="0">
                <a:solidFill>
                  <a:srgbClr val="000066"/>
                </a:solidFill>
                <a:latin typeface="+mn-lt"/>
              </a:rPr>
              <a:t>одан</a:t>
            </a:r>
            <a:r>
              <a:rPr lang="ru-RU" sz="2400" b="1" dirty="0" smtClean="0">
                <a:solidFill>
                  <a:srgbClr val="000066"/>
                </a:solidFill>
                <a:latin typeface="+mn-lt"/>
              </a:rPr>
              <a:t>  </a:t>
            </a:r>
            <a:r>
              <a:rPr lang="ru-RU" sz="2400" b="1" dirty="0" err="1" smtClean="0">
                <a:solidFill>
                  <a:srgbClr val="000066"/>
                </a:solidFill>
                <a:latin typeface="+mn-lt"/>
              </a:rPr>
              <a:t>әрі  магистратураға түскендер</a:t>
            </a:r>
            <a:endParaRPr lang="ru-RU" sz="2400" b="1" dirty="0">
              <a:solidFill>
                <a:srgbClr val="000066"/>
              </a:solidFill>
              <a:latin typeface="+mn-lt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b="1" dirty="0" err="1" smtClean="0">
                <a:solidFill>
                  <a:srgbClr val="000066"/>
                </a:solidFill>
                <a:latin typeface="+mn-lt"/>
              </a:rPr>
              <a:t>жұбайы </a:t>
            </a:r>
            <a:r>
              <a:rPr lang="ru-RU" sz="2400" b="1" dirty="0">
                <a:solidFill>
                  <a:srgbClr val="000066"/>
                </a:solidFill>
                <a:latin typeface="+mn-lt"/>
              </a:rPr>
              <a:t>(</a:t>
            </a:r>
            <a:r>
              <a:rPr lang="ru-RU" sz="2400" b="1" dirty="0" err="1">
                <a:solidFill>
                  <a:srgbClr val="000066"/>
                </a:solidFill>
                <a:latin typeface="+mn-lt"/>
              </a:rPr>
              <a:t>зайыбы</a:t>
            </a:r>
            <a:r>
              <a:rPr lang="ru-RU" sz="2400" b="1" dirty="0">
                <a:solidFill>
                  <a:srgbClr val="000066"/>
                </a:solidFill>
                <a:latin typeface="+mn-lt"/>
              </a:rPr>
              <a:t>) </a:t>
            </a:r>
            <a:r>
              <a:rPr lang="ru-RU" sz="2400" b="1" dirty="0" err="1">
                <a:solidFill>
                  <a:srgbClr val="000066"/>
                </a:solidFill>
                <a:latin typeface="+mn-lt"/>
              </a:rPr>
              <a:t>тұратын, жұмыс істейтін</a:t>
            </a:r>
            <a:r>
              <a:rPr lang="ru-RU" sz="2400" b="1" dirty="0">
                <a:solidFill>
                  <a:srgbClr val="000066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+mn-lt"/>
              </a:rPr>
              <a:t>немесе</a:t>
            </a:r>
            <a:r>
              <a:rPr lang="ru-RU" sz="2400" b="1" dirty="0">
                <a:solidFill>
                  <a:srgbClr val="000066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+mn-lt"/>
              </a:rPr>
              <a:t>қызметін өткеретін елді</a:t>
            </a:r>
            <a:r>
              <a:rPr lang="ru-RU" sz="2400" b="1" dirty="0">
                <a:solidFill>
                  <a:srgbClr val="000066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+mn-lt"/>
              </a:rPr>
              <a:t>мекенде</a:t>
            </a:r>
            <a:r>
              <a:rPr lang="ru-RU" sz="2400" b="1" dirty="0">
                <a:solidFill>
                  <a:srgbClr val="000066"/>
                </a:solidFill>
                <a:latin typeface="+mn-lt"/>
              </a:rPr>
              <a:t> бос </a:t>
            </a:r>
            <a:r>
              <a:rPr lang="ru-RU" sz="2400" b="1" dirty="0" err="1">
                <a:solidFill>
                  <a:srgbClr val="000066"/>
                </a:solidFill>
                <a:latin typeface="+mn-lt"/>
              </a:rPr>
              <a:t>орын</a:t>
            </a:r>
            <a:r>
              <a:rPr lang="ru-RU" sz="2400" b="1" dirty="0">
                <a:solidFill>
                  <a:srgbClr val="000066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+mn-lt"/>
              </a:rPr>
              <a:t>болмаған жағдайдағы </a:t>
            </a:r>
            <a:r>
              <a:rPr lang="ru-RU" sz="2400" b="1" dirty="0" err="1" smtClean="0">
                <a:solidFill>
                  <a:srgbClr val="000066"/>
                </a:solidFill>
                <a:latin typeface="+mn-lt"/>
              </a:rPr>
              <a:t>адамдарға</a:t>
            </a:r>
            <a:endParaRPr lang="ru-RU" sz="2400" b="1" dirty="0">
              <a:solidFill>
                <a:srgbClr val="000066"/>
              </a:solidFill>
              <a:latin typeface="+mn-lt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sz="2400" b="1" dirty="0">
              <a:solidFill>
                <a:srgbClr val="0000FF"/>
              </a:solidFill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323850" y="1628774"/>
            <a:ext cx="853281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sz="2400" b="1" u="sng" dirty="0" smtClean="0">
              <a:solidFill>
                <a:srgbClr val="002060"/>
              </a:solidFill>
              <a:latin typeface="+mn-lt"/>
            </a:endParaRPr>
          </a:p>
          <a:p>
            <a:pPr algn="just" eaLnBrk="1" hangingPunct="1">
              <a:defRPr/>
            </a:pPr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Мерзімдік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әскери қызметке түскенде немесе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шақырылғанда, жас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маманға жұмысты өтеу мерзіміне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қызметті өтеу уақытын қоспастан қызметті өтеу уақытына жұмысты өтеу мерзімі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кейін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шегеріледі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endParaRPr lang="kk-KZ" sz="24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24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Бас</a:t>
            </a:r>
            <a:r>
              <a:rPr lang="kk-KZ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қ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а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жағдайларда жұмысты өтеу кейінге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қалдыру қарастрылмайды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38" y="428604"/>
            <a:ext cx="718186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solidFill>
                  <a:srgbClr val="FFC000"/>
                </a:solidFill>
                <a:latin typeface="+mj-lt"/>
              </a:rPr>
              <a:t>ЖҰМЫСТЫ  ӨТЕУДІ  КЕЙІНГЕ  ҚАЛДЫРУ</a:t>
            </a:r>
            <a:endParaRPr lang="ru-RU" sz="26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powerpoint-template-24 15">
      <a:dk1>
        <a:srgbClr val="4D4D4D"/>
      </a:dk1>
      <a:lt1>
        <a:srgbClr val="FFFFFF"/>
      </a:lt1>
      <a:dk2>
        <a:srgbClr val="4D4D4D"/>
      </a:dk2>
      <a:lt2>
        <a:srgbClr val="4D8EBB"/>
      </a:lt2>
      <a:accent1>
        <a:srgbClr val="5893B8"/>
      </a:accent1>
      <a:accent2>
        <a:srgbClr val="93BAD6"/>
      </a:accent2>
      <a:accent3>
        <a:srgbClr val="FFFFFF"/>
      </a:accent3>
      <a:accent4>
        <a:srgbClr val="404040"/>
      </a:accent4>
      <a:accent5>
        <a:srgbClr val="B4C8D8"/>
      </a:accent5>
      <a:accent6>
        <a:srgbClr val="85A8C2"/>
      </a:accent6>
      <a:hlink>
        <a:srgbClr val="AECDE1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188D7"/>
        </a:lt2>
        <a:accent1>
          <a:srgbClr val="4C9CD2"/>
        </a:accent1>
        <a:accent2>
          <a:srgbClr val="84BEE6"/>
        </a:accent2>
        <a:accent3>
          <a:srgbClr val="FFFFFF"/>
        </a:accent3>
        <a:accent4>
          <a:srgbClr val="404040"/>
        </a:accent4>
        <a:accent5>
          <a:srgbClr val="B2CBE5"/>
        </a:accent5>
        <a:accent6>
          <a:srgbClr val="77ACD0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190F1"/>
        </a:lt2>
        <a:accent1>
          <a:srgbClr val="1FA4FF"/>
        </a:accent1>
        <a:accent2>
          <a:srgbClr val="21C5FF"/>
        </a:accent2>
        <a:accent3>
          <a:srgbClr val="FFFFFF"/>
        </a:accent3>
        <a:accent4>
          <a:srgbClr val="404040"/>
        </a:accent4>
        <a:accent5>
          <a:srgbClr val="ABCFFF"/>
        </a:accent5>
        <a:accent6>
          <a:srgbClr val="1DB2E7"/>
        </a:accent6>
        <a:hlink>
          <a:srgbClr val="21DA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5BE2"/>
        </a:lt2>
        <a:accent1>
          <a:srgbClr val="1F84FF"/>
        </a:accent1>
        <a:accent2>
          <a:srgbClr val="21AAFF"/>
        </a:accent2>
        <a:accent3>
          <a:srgbClr val="FFFFFF"/>
        </a:accent3>
        <a:accent4>
          <a:srgbClr val="404040"/>
        </a:accent4>
        <a:accent5>
          <a:srgbClr val="ABC2FF"/>
        </a:accent5>
        <a:accent6>
          <a:srgbClr val="1D9AE7"/>
        </a:accent6>
        <a:hlink>
          <a:srgbClr val="21CA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4A6E8"/>
        </a:lt2>
        <a:accent1>
          <a:srgbClr val="0C84F2"/>
        </a:accent1>
        <a:accent2>
          <a:srgbClr val="086BE2"/>
        </a:accent2>
        <a:accent3>
          <a:srgbClr val="FFFFFF"/>
        </a:accent3>
        <a:accent4>
          <a:srgbClr val="404040"/>
        </a:accent4>
        <a:accent5>
          <a:srgbClr val="AAC2F7"/>
        </a:accent5>
        <a:accent6>
          <a:srgbClr val="0660CD"/>
        </a:accent6>
        <a:hlink>
          <a:srgbClr val="0454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4BDE8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ED1313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FFCF01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4D8EBB"/>
        </a:lt2>
        <a:accent1>
          <a:srgbClr val="5893B8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4C8D8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1855</TotalTime>
  <Words>307</Words>
  <Application>Microsoft Office PowerPoint</Application>
  <PresentationFormat>Экран (4:3)</PresentationFormat>
  <Paragraphs>52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powerpoint-template-24</vt:lpstr>
      <vt:lpstr>Білім беру грантын міндетті өтеу</vt:lpstr>
      <vt:lpstr>НОРМАТИВТІК ҚҰЖАТТАР</vt:lpstr>
      <vt:lpstr>Слайд 3</vt:lpstr>
      <vt:lpstr>Слайд 4</vt:lpstr>
      <vt:lpstr>ЖАС МАМАНДАРДЫ БӨЛУ ТӘРТІБІ</vt:lpstr>
      <vt:lpstr>ЖАС МАМАНДАРДЫ БӨЛУ ТӘРТІБІ</vt:lpstr>
      <vt:lpstr>Слайд 7</vt:lpstr>
      <vt:lpstr>ЖҰМЫСТЫ  ӨТЕУ  МІНДЕТІНЕН  БОСАТУ 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Жанар Саятжановна Тастанбаева</dc:creator>
  <cp:lastModifiedBy>TotinaAB</cp:lastModifiedBy>
  <cp:revision>157</cp:revision>
  <dcterms:created xsi:type="dcterms:W3CDTF">2019-02-25T04:24:15Z</dcterms:created>
  <dcterms:modified xsi:type="dcterms:W3CDTF">2021-10-28T10:54:41Z</dcterms:modified>
</cp:coreProperties>
</file>